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3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4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93" autoAdjust="0"/>
    <p:restoredTop sz="99429" autoAdjust="0"/>
  </p:normalViewPr>
  <p:slideViewPr>
    <p:cSldViewPr>
      <p:cViewPr varScale="1">
        <p:scale>
          <a:sx n="74" d="100"/>
          <a:sy n="74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7C699-464F-438E-A2E1-C8BC7C683E7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47014-46BA-4F6D-9CA8-FEA11CEE5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8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7014-46BA-4F6D-9CA8-FEA11CEE5DE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8EEB814-D1C1-4FEA-A4A0-A71689B85709}" type="datetime1">
              <a:rPr lang="ru-RU" smtClean="0"/>
              <a:pPr/>
              <a:t>30.06.2016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C5998-8B84-49F5-9454-A7674F4E330F}" type="datetime1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56623-53DF-433A-9B64-FC4FE13D7E90}" type="datetime1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48014-2EBF-4FA1-B129-BD008858E76C}" type="datetime1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DEFB32-8AE2-4E09-B038-B3D7F4C01A03}" type="datetime1">
              <a:rPr lang="ru-RU" smtClean="0"/>
              <a:pPr/>
              <a:t>30.06.2016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C53CB-4591-45E0-A541-D8E43411B26D}" type="datetime1">
              <a:rPr lang="ru-RU" smtClean="0"/>
              <a:pPr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AA476-C2DF-41B5-BCF2-0ACEA01C63CF}" type="datetime1">
              <a:rPr lang="ru-RU" smtClean="0"/>
              <a:pPr/>
              <a:t>30.06.2016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B416E-F0D6-400D-9626-08F5555982D7}" type="datetime1">
              <a:rPr lang="ru-RU" smtClean="0"/>
              <a:pPr/>
              <a:t>30.06.2016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601A3-9D8D-4EC0-BA19-6C9F090258CB}" type="datetime1">
              <a:rPr lang="ru-RU" smtClean="0"/>
              <a:pPr/>
              <a:t>30.06.2016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5D7D7B1-754B-451E-A641-094EBA49C019}" type="datetime1">
              <a:rPr lang="ru-RU" smtClean="0"/>
              <a:pPr/>
              <a:t>30.06.2016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C9941EF-909E-45A3-B806-3F513F1F2882}" type="datetime1">
              <a:rPr lang="ru-RU" smtClean="0"/>
              <a:pPr/>
              <a:t>30.06.2016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EA1381A-2F37-4273-98F5-9678E1603FAD}" type="datetime1">
              <a:rPr lang="ru-RU" smtClean="0"/>
              <a:pPr/>
              <a:t>30.06.2016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84784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ТЕЛЕМЕДИЦИНА: </a:t>
            </a:r>
          </a:p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ВЧЕРА, СЕГОДНЯ, ЗАВТРА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0238" y="3748759"/>
            <a:ext cx="414340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buClr>
                <a:srgbClr val="DA1F28"/>
              </a:buClr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>
              <a:lnSpc>
                <a:spcPct val="80000"/>
              </a:lnSpc>
              <a:buClr>
                <a:srgbClr val="DA1F28"/>
              </a:buClr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3курса.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спец.</a:t>
            </a:r>
          </a:p>
          <a:p>
            <a:pPr algn="r">
              <a:lnSpc>
                <a:spcPct val="80000"/>
              </a:lnSpc>
              <a:buClr>
                <a:srgbClr val="DA1F28"/>
              </a:buClr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«Лечебное дело»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buClr>
                <a:srgbClr val="DA1F28"/>
              </a:buClr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Кушнаренко С.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buClr>
                <a:srgbClr val="DA1F28"/>
              </a:buClr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Руководитель:</a:t>
            </a:r>
          </a:p>
          <a:p>
            <a:pPr algn="r">
              <a:lnSpc>
                <a:spcPct val="80000"/>
              </a:lnSpc>
              <a:buClr>
                <a:srgbClr val="DA1F28"/>
              </a:buClr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Скляр Е.Ю., </a:t>
            </a:r>
          </a:p>
          <a:p>
            <a:pPr algn="r">
              <a:lnSpc>
                <a:spcPct val="80000"/>
              </a:lnSpc>
              <a:buClr>
                <a:srgbClr val="DA1F28"/>
              </a:buClr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преподаватель ГБОУ ВПО РостГМУ</a:t>
            </a:r>
          </a:p>
          <a:p>
            <a:pPr algn="r">
              <a:lnSpc>
                <a:spcPct val="80000"/>
              </a:lnSpc>
              <a:buClr>
                <a:srgbClr val="DA1F28"/>
              </a:buClr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Минздрава России,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2572" y="56138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Ростов-на-Дону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ЭТАПЫ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1945 </a:t>
            </a:r>
            <a:r>
              <a:rPr lang="ru-RU" sz="2000" dirty="0" smtClean="0">
                <a:solidFill>
                  <a:schemeClr val="bg1"/>
                </a:solidFill>
              </a:rPr>
              <a:t>год США </a:t>
            </a:r>
            <a:r>
              <a:rPr lang="ru-RU" sz="2000" dirty="0">
                <a:solidFill>
                  <a:schemeClr val="bg1"/>
                </a:solidFill>
              </a:rPr>
              <a:t>(Университет Пенсильвании). Разработка            </a:t>
            </a:r>
            <a:r>
              <a:rPr lang="ru-RU" sz="2000" dirty="0" smtClean="0">
                <a:solidFill>
                  <a:schemeClr val="bg1"/>
                </a:solidFill>
              </a:rPr>
              <a:t>                            электронного </a:t>
            </a:r>
            <a:r>
              <a:rPr lang="ru-RU" sz="2000" dirty="0">
                <a:solidFill>
                  <a:schemeClr val="bg1"/>
                </a:solidFill>
              </a:rPr>
              <a:t>компьютера </a:t>
            </a:r>
            <a:r>
              <a:rPr lang="en-US" sz="2000" dirty="0">
                <a:solidFill>
                  <a:schemeClr val="bg1"/>
                </a:solidFill>
              </a:rPr>
              <a:t>ENIAC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1946 год СССР </a:t>
            </a:r>
            <a:r>
              <a:rPr lang="ru-RU" sz="2000" dirty="0">
                <a:solidFill>
                  <a:schemeClr val="bg1"/>
                </a:solidFill>
              </a:rPr>
              <a:t>(Киевский институт электротехники). Создание МЭВМ и БЭВМ.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1965 </a:t>
            </a:r>
            <a:r>
              <a:rPr lang="ru-RU" sz="2000" dirty="0" smtClean="0">
                <a:solidFill>
                  <a:schemeClr val="bg1"/>
                </a:solidFill>
              </a:rPr>
              <a:t>год  </a:t>
            </a:r>
            <a:r>
              <a:rPr lang="ru-RU" sz="2000" dirty="0">
                <a:solidFill>
                  <a:schemeClr val="bg1"/>
                </a:solidFill>
              </a:rPr>
              <a:t>Институт кибернетики под руководством академика Виктора Михайловича Глушкова создаёт прототип всемирной паутины на базе персонального компьютера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«</a:t>
            </a:r>
            <a:r>
              <a:rPr lang="ru-RU" sz="2000" dirty="0">
                <a:solidFill>
                  <a:schemeClr val="bg1"/>
                </a:solidFill>
              </a:rPr>
              <a:t>МИР-1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2000" dirty="0">
                <a:solidFill>
                  <a:schemeClr val="bg1"/>
                </a:solidFill>
              </a:rPr>
              <a:t> 1969 </a:t>
            </a:r>
            <a:r>
              <a:rPr lang="ru-RU" sz="2000" dirty="0" smtClean="0">
                <a:solidFill>
                  <a:schemeClr val="bg1"/>
                </a:solidFill>
              </a:rPr>
              <a:t>год США.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В военных целях создается первая в                              мире компьютерная сеть </a:t>
            </a:r>
            <a:r>
              <a:rPr lang="ru-RU" sz="2000" dirty="0" err="1" smtClean="0">
                <a:solidFill>
                  <a:schemeClr val="bg1"/>
                </a:solidFill>
              </a:rPr>
              <a:t>Apranet</a:t>
            </a:r>
            <a:r>
              <a:rPr lang="ru-RU" sz="2000" dirty="0" smtClean="0">
                <a:solidFill>
                  <a:schemeClr val="bg1"/>
                </a:solidFill>
              </a:rPr>
              <a:t>,  после которой        советский проект Единой Сети был закрыт.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50004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1992 год.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44ая Всемирная медицинская ассамблея. Принятие «Положения о медицинском обследовании, "</a:t>
            </a:r>
            <a:r>
              <a:rPr lang="ru-RU" sz="2400" dirty="0" err="1" smtClean="0">
                <a:solidFill>
                  <a:schemeClr val="bg1"/>
                </a:solidFill>
              </a:rPr>
              <a:t>телемедицине</a:t>
            </a:r>
            <a:r>
              <a:rPr lang="ru-RU" sz="2400" dirty="0" smtClean="0">
                <a:solidFill>
                  <a:schemeClr val="bg1"/>
                </a:solidFill>
              </a:rPr>
              <a:t>" и медицинской этике».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ВОЗ рекомендовала ряд этических и организационных принципов в качестве ключевых элементов при создании эффективной </a:t>
            </a:r>
            <a:r>
              <a:rPr lang="ru-RU" sz="2400" dirty="0" err="1" smtClean="0">
                <a:solidFill>
                  <a:schemeClr val="bg1"/>
                </a:solidFill>
              </a:rPr>
              <a:t>телемедицинской</a:t>
            </a:r>
            <a:r>
              <a:rPr lang="ru-RU" sz="2400" dirty="0" smtClean="0">
                <a:solidFill>
                  <a:schemeClr val="bg1"/>
                </a:solidFill>
              </a:rPr>
              <a:t> сети или системы.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7181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2005  год.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ВОЗ принимает исторический документ –  Резолюцию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WHA58.28 «</a:t>
            </a:r>
            <a:r>
              <a:rPr lang="ru-RU" sz="2400" dirty="0" err="1" smtClean="0">
                <a:solidFill>
                  <a:schemeClr val="bg1"/>
                </a:solidFill>
              </a:rPr>
              <a:t>eHealth</a:t>
            </a:r>
            <a:r>
              <a:rPr lang="ru-RU" sz="2400" dirty="0" smtClean="0">
                <a:solidFill>
                  <a:schemeClr val="bg1"/>
                </a:solidFill>
              </a:rPr>
              <a:t>/Электронное здравоохранение»,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Впервые тщательно регламентирующий использование </a:t>
            </a:r>
            <a:r>
              <a:rPr lang="ru-RU" sz="2400" dirty="0" err="1" smtClean="0">
                <a:solidFill>
                  <a:schemeClr val="bg1"/>
                </a:solidFill>
              </a:rPr>
              <a:t>телемедицины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2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92867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Наше время.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Телемедицина</a:t>
            </a:r>
            <a:r>
              <a:rPr lang="ru-RU" sz="2400" dirty="0" smtClean="0">
                <a:solidFill>
                  <a:schemeClr val="bg1"/>
                </a:solidFill>
              </a:rPr>
              <a:t> становится надежным инструментом врачей всего мира.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Ключевые ее характеристики в данный период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следующие: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техническая база преимущественно представлена персональными компьютерами  и IP-протоколом передачи данных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дешевизна и простота в эксплуатации большинства программно-аппаратных комплексов обеспечивает широкую доступность и высокую эффективность </a:t>
            </a:r>
            <a:r>
              <a:rPr lang="ru-RU" sz="2400" dirty="0" err="1" smtClean="0">
                <a:solidFill>
                  <a:schemeClr val="bg1"/>
                </a:solidFill>
              </a:rPr>
              <a:t>телемедицины</a:t>
            </a:r>
            <a:r>
              <a:rPr lang="ru-RU" sz="2400" dirty="0" smtClean="0">
                <a:solidFill>
                  <a:schemeClr val="bg1"/>
                </a:solidFill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развитие концепции оказания медицинских услуг в точке необходимости.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2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6429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Направления в области </a:t>
            </a:r>
            <a:r>
              <a:rPr lang="ru-RU" sz="3200" b="1" dirty="0" err="1" smtClean="0">
                <a:solidFill>
                  <a:schemeClr val="bg1"/>
                </a:solidFill>
              </a:rPr>
              <a:t>телемедицины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85860"/>
            <a:ext cx="91440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Основные виды  развития в данной технологии:</a:t>
            </a: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bg1"/>
                </a:solidFill>
              </a:rPr>
              <a:t>Телемедицинские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консультации;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bg1"/>
                </a:solidFill>
              </a:rPr>
              <a:t>Телеобучение</a:t>
            </a:r>
            <a:r>
              <a:rPr lang="ru-RU" sz="2400" b="1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Трансляция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хирургических операций;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Системы дистанционного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</a:t>
            </a:r>
            <a:r>
              <a:rPr lang="ru-RU" sz="2400" b="1" dirty="0" err="1" smtClean="0">
                <a:solidFill>
                  <a:schemeClr val="bg1"/>
                </a:solidFill>
              </a:rPr>
              <a:t>биомониторинга</a:t>
            </a:r>
            <a:r>
              <a:rPr lang="ru-RU" sz="2400" b="1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Мобильные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</a:t>
            </a:r>
            <a:r>
              <a:rPr lang="ru-RU" sz="2400" b="1" dirty="0" err="1" smtClean="0">
                <a:solidFill>
                  <a:schemeClr val="bg1"/>
                </a:solidFill>
              </a:rPr>
              <a:t>телемедицинские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комплексы;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wide_informteh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285992"/>
            <a:ext cx="4857752" cy="40719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chemeClr val="bg1"/>
                </a:solidFill>
              </a:rPr>
              <a:t>Телемедицинские</a:t>
            </a:r>
            <a:r>
              <a:rPr lang="ru-RU" sz="2800" i="1" dirty="0" smtClean="0">
                <a:solidFill>
                  <a:schemeClr val="bg1"/>
                </a:solidFill>
              </a:rPr>
              <a:t> консультации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0017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sz="2400" dirty="0" err="1" smtClean="0">
                <a:solidFill>
                  <a:schemeClr val="bg1"/>
                </a:solidFill>
              </a:rPr>
              <a:t>Телемедицинские</a:t>
            </a:r>
            <a:r>
              <a:rPr lang="ru-RU" sz="2400" dirty="0" smtClean="0">
                <a:solidFill>
                  <a:schemeClr val="bg1"/>
                </a:solidFill>
              </a:rPr>
              <a:t> консультации осуществляются путём передачи медицинской информации по телекоммуникационным каналам связи.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78632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	 Различают плановые, экстренные </a:t>
            </a:r>
            <a:r>
              <a:rPr lang="ru-RU" sz="2400" dirty="0" err="1" smtClean="0">
                <a:solidFill>
                  <a:schemeClr val="bg1"/>
                </a:solidFill>
              </a:rPr>
              <a:t>видеоконсультации</a:t>
            </a:r>
            <a:r>
              <a:rPr lang="ru-RU" sz="2400" dirty="0" smtClean="0">
                <a:solidFill>
                  <a:schemeClr val="bg1"/>
                </a:solidFill>
              </a:rPr>
              <a:t> и </a:t>
            </a:r>
            <a:r>
              <a:rPr lang="ru-RU" sz="2400" dirty="0" err="1" smtClean="0">
                <a:solidFill>
                  <a:schemeClr val="bg1"/>
                </a:solidFill>
              </a:rPr>
              <a:t>видеоконсилиумы</a:t>
            </a:r>
            <a:r>
              <a:rPr lang="ru-RU" sz="2400" dirty="0" smtClean="0">
                <a:solidFill>
                  <a:schemeClr val="bg1"/>
                </a:solidFill>
              </a:rPr>
              <a:t>. Во всех этих случаях обеспечивается непосредственное общение между консультантом и лечащим врачом.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2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41d49f362a65084f25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500306"/>
            <a:ext cx="428628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chemeClr val="bg1"/>
                </a:solidFill>
              </a:rPr>
              <a:t>Телеобучение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00174"/>
            <a:ext cx="4000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	Проведение лекций, </a:t>
            </a:r>
            <a:r>
              <a:rPr lang="ru-RU" sz="2400" dirty="0" err="1" smtClean="0">
                <a:solidFill>
                  <a:schemeClr val="bg1"/>
                </a:solidFill>
              </a:rPr>
              <a:t>видеосеминаров</a:t>
            </a:r>
            <a:r>
              <a:rPr lang="ru-RU" sz="2400" dirty="0" smtClean="0">
                <a:solidFill>
                  <a:schemeClr val="bg1"/>
                </a:solidFill>
              </a:rPr>
              <a:t>, конференций с использованием телекоммуникационного оборудования.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2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slide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500174"/>
            <a:ext cx="4357718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78579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Трансляция хирургических операций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fler_text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5357850" cy="39290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43570" y="2000240"/>
            <a:ext cx="35004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Заведующий лабораторией </a:t>
            </a:r>
            <a:r>
              <a:rPr lang="ru-RU" sz="2400" dirty="0" err="1" smtClean="0">
                <a:solidFill>
                  <a:schemeClr val="bg1"/>
                </a:solidFill>
              </a:rPr>
              <a:t>телемедицины</a:t>
            </a:r>
            <a:r>
              <a:rPr lang="ru-RU" sz="2400" dirty="0" smtClean="0">
                <a:solidFill>
                  <a:schemeClr val="bg1"/>
                </a:solidFill>
              </a:rPr>
              <a:t> и </a:t>
            </a:r>
            <a:r>
              <a:rPr lang="ru-RU" sz="2400" dirty="0" err="1" smtClean="0">
                <a:solidFill>
                  <a:schemeClr val="bg1"/>
                </a:solidFill>
              </a:rPr>
              <a:t>интраоперационного</a:t>
            </a:r>
            <a:r>
              <a:rPr lang="ru-RU" sz="2400" dirty="0" smtClean="0">
                <a:solidFill>
                  <a:schemeClr val="bg1"/>
                </a:solidFill>
              </a:rPr>
              <a:t> мониторинга РНЦХ им. Б.В.Петровского.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Евгений Всеволодович Флеров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кандидат медицинских наук.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" name="Рисунок 2" descr="sab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5143536" cy="49292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72132" y="1500174"/>
            <a:ext cx="35718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Игорь Николаевич Саблин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Ведущий научный сотрудник лаборатории, автор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разработчик идеи 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интраоперационного</a:t>
            </a:r>
            <a:r>
              <a:rPr lang="ru-RU" sz="2400" dirty="0" smtClean="0">
                <a:solidFill>
                  <a:schemeClr val="bg1"/>
                </a:solidFill>
              </a:rPr>
              <a:t> мониторинга.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143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Мобильные </a:t>
            </a:r>
            <a:r>
              <a:rPr lang="ru-RU" sz="2800" i="1" dirty="0" err="1" smtClean="0">
                <a:solidFill>
                  <a:schemeClr val="bg1"/>
                </a:solidFill>
              </a:rPr>
              <a:t>телемедицинские</a:t>
            </a:r>
            <a:r>
              <a:rPr lang="ru-RU" sz="2800" i="1" dirty="0" smtClean="0">
                <a:solidFill>
                  <a:schemeClr val="bg1"/>
                </a:solidFill>
              </a:rPr>
              <a:t> комплексы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78579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solidFill>
                  <a:schemeClr val="bg1"/>
                </a:solidFill>
              </a:rPr>
              <a:t>Телемедицинский</a:t>
            </a:r>
            <a:r>
              <a:rPr lang="ru-RU" sz="2800" i="1" dirty="0" smtClean="0">
                <a:solidFill>
                  <a:schemeClr val="bg1"/>
                </a:solidFill>
              </a:rPr>
              <a:t> комплекс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Это набор мобильных и носимых программно-аппаратных средств.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2aaffaa14b5ad920b24ecca61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785926"/>
            <a:ext cx="4750060" cy="421484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714620"/>
            <a:ext cx="3643338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14298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Перспективы </a:t>
            </a:r>
            <a:r>
              <a:rPr lang="ru-RU" sz="2400" dirty="0" err="1" smtClean="0">
                <a:solidFill>
                  <a:schemeClr val="bg1"/>
                </a:solidFill>
              </a:rPr>
              <a:t>телемедицины</a:t>
            </a:r>
            <a:r>
              <a:rPr lang="ru-RU" sz="2400" dirty="0" smtClean="0">
                <a:solidFill>
                  <a:schemeClr val="bg1"/>
                </a:solidFill>
              </a:rPr>
              <a:t> в мире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714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Заключение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307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94" y="357166"/>
            <a:ext cx="5335562" cy="3995743"/>
          </a:xfrm>
          <a:prstGeom prst="rect">
            <a:avLst/>
          </a:prstGeom>
        </p:spPr>
      </p:pic>
      <p:pic>
        <p:nvPicPr>
          <p:cNvPr id="4" name="Рисунок 3" descr="4613846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57166"/>
            <a:ext cx="5500694" cy="4400555"/>
          </a:xfrm>
          <a:prstGeom prst="rect">
            <a:avLst/>
          </a:prstGeom>
        </p:spPr>
      </p:pic>
      <p:pic>
        <p:nvPicPr>
          <p:cNvPr id="5" name="Рисунок 4" descr="730_transport_tele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2000240"/>
            <a:ext cx="5927232" cy="44474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Рисунок 5" descr="med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1571612"/>
            <a:ext cx="5094298" cy="4896286"/>
          </a:xfrm>
          <a:prstGeom prst="rect">
            <a:avLst/>
          </a:prstGeom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7166"/>
            <a:ext cx="9144000" cy="6143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7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Оглавление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7161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Вводная информация....................................................3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История развития..........................................................5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Направления в области технологий...........................12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Заключение…………………………...........................</a:t>
            </a:r>
            <a:r>
              <a:rPr lang="en-US" sz="2800" dirty="0" smtClean="0">
                <a:solidFill>
                  <a:schemeClr val="bg1"/>
                </a:solidFill>
              </a:rPr>
              <a:t>18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290" y="128586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71406" y="1643050"/>
            <a:ext cx="8929750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0" y="2071678"/>
            <a:ext cx="8858280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0" y="2500306"/>
            <a:ext cx="878684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214282" y="2928934"/>
            <a:ext cx="8929718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FF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7857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Критика в отношении оказания дистанционной помощи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2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Phone-Spy-Application-Download-F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6" y="341196"/>
            <a:ext cx="5286380" cy="5159506"/>
          </a:xfrm>
          <a:prstGeom prst="rect">
            <a:avLst/>
          </a:prstGeom>
        </p:spPr>
      </p:pic>
      <p:pic>
        <p:nvPicPr>
          <p:cNvPr id="7" name="Рисунок 6" descr="618x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2214554"/>
            <a:ext cx="6353192" cy="4214901"/>
          </a:xfrm>
          <a:prstGeom prst="rect">
            <a:avLst/>
          </a:prstGeom>
        </p:spPr>
      </p:pic>
      <p:pic>
        <p:nvPicPr>
          <p:cNvPr id="9" name="Рисунок 8" descr="647d0eb9e09219bd2336311f0abfee4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6196" y="2136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100000" contrast="10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" name="Рисунок 2" descr="100927719-173245354rrr.600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214554"/>
            <a:ext cx="5715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0" y="1428736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Спасибо за внимательность!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4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1.68993 -0.0030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Вводная информация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1785926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	Телемедицина – разработка и применение методов дистанционного оказания помощи и обмена медицинской информацией на базе современных телекоммуникационных технологий, минуя географические и временные барьеры.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Stock_000004056998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0830" y="1357298"/>
            <a:ext cx="5293169" cy="4735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TextBox 8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4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64291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Данная технология позволяет раскрыть свой потенциал во многих медицинский сферах, требования к обслуживанию минимальны, навыки необходимы на уровне «уверенный пользователь».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wip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857364"/>
            <a:ext cx="7215238" cy="4429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6429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История развития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1455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Сложно говорить о том, когда именно зародилась </a:t>
            </a:r>
            <a:r>
              <a:rPr lang="ru-RU" sz="2400" dirty="0" err="1" smtClean="0">
                <a:solidFill>
                  <a:schemeClr val="bg1"/>
                </a:solidFill>
              </a:rPr>
              <a:t>телемедицина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Еще в конце 19 века происходил обмен информацией с помощью телеграфа. А уже в 1860 году мир узнал о телефоне, что тоже способствовало оказанию помощи людям, игнорируя географические пространства.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21813_2008_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73" y="310190"/>
            <a:ext cx="4757379" cy="426181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Рисунок 8" descr="Screenshot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211577"/>
            <a:ext cx="4857752" cy="428925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 descr="2013050701194577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2214554"/>
            <a:ext cx="5286380" cy="42862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0" name="Рисунок 9" descr="Screenshot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308864"/>
            <a:ext cx="5000628" cy="419170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6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2844" y="141439"/>
            <a:ext cx="47149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	Италия. 1935 год. Создание Международного медицинского радио с целью предоставления дистанционной медицинской помощи.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4282" y="2285992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	Франция. 1945 год. Открытие Международного </a:t>
            </a:r>
            <a:r>
              <a:rPr lang="ru-RU" sz="2400" dirty="0" err="1" smtClean="0">
                <a:solidFill>
                  <a:schemeClr val="bg1"/>
                </a:solidFill>
              </a:rPr>
              <a:t>радиомедицинского</a:t>
            </a:r>
            <a:r>
              <a:rPr lang="ru-RU" sz="2400" dirty="0" smtClean="0">
                <a:solidFill>
                  <a:schemeClr val="bg1"/>
                </a:solidFill>
              </a:rPr>
              <a:t> центра оказания помощи и обмена опыта между специалистами медицинского профиля.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714884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	В дальнейшем, подобные центры открываются по всему миру.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Screenshot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57166"/>
            <a:ext cx="3857629" cy="62151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8662" y="107154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Мир будущего глазами людей </a:t>
            </a:r>
            <a:r>
              <a:rPr lang="en-US" sz="2400" dirty="0" smtClean="0">
                <a:solidFill>
                  <a:schemeClr val="bg1"/>
                </a:solidFill>
              </a:rPr>
              <a:t>IX-XX</a:t>
            </a:r>
            <a:r>
              <a:rPr lang="ru-RU" sz="2400" dirty="0" smtClean="0">
                <a:solidFill>
                  <a:schemeClr val="bg1"/>
                </a:solidFill>
              </a:rPr>
              <a:t> веков</a:t>
            </a:r>
          </a:p>
        </p:txBody>
      </p:sp>
      <p:pic>
        <p:nvPicPr>
          <p:cNvPr id="4" name="Рисунок 3" descr="Screenshot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4572000" cy="453585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 descr="Screenshot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748916"/>
            <a:ext cx="5000628" cy="50376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Рисунок 5" descr="Screenshot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705" y="357166"/>
            <a:ext cx="5062551" cy="498635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 descr="Screenshot_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357166"/>
            <a:ext cx="5357835" cy="47672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6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reenshot_11.jpg"/>
          <p:cNvPicPr>
            <a:picLocks noChangeAspect="1"/>
          </p:cNvPicPr>
          <p:nvPr/>
        </p:nvPicPr>
        <p:blipFill>
          <a:blip r:embed="rId2" cstate="print">
            <a:lum bright="15000" contrast="-5000"/>
          </a:blip>
          <a:stretch>
            <a:fillRect/>
          </a:stretch>
        </p:blipFill>
        <p:spPr>
          <a:xfrm>
            <a:off x="285720" y="500042"/>
            <a:ext cx="8586835" cy="5857916"/>
          </a:xfrm>
          <a:prstGeom prst="rect">
            <a:avLst/>
          </a:prstGeom>
          <a:blipFill>
            <a:blip r:embed="rId3" cstate="print">
              <a:lum bright="15000" contrast="-5000"/>
            </a:blip>
            <a:tile tx="0" ty="0" sx="100000" sy="100000" flip="none" algn="tl"/>
          </a:blip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50004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1949 год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Трансляция хирургической операции. Атлантик-Сити.	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	Появляется термин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	«телевизионная медицина»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4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sidor_von_Sevilla.jpeg"/>
          <p:cNvPicPr>
            <a:picLocks noChangeAspect="1"/>
          </p:cNvPicPr>
          <p:nvPr/>
        </p:nvPicPr>
        <p:blipFill>
          <a:blip r:embed="rId2" cstate="print">
            <a:lum bright="10000" contrast="-65000"/>
          </a:blip>
          <a:stretch>
            <a:fillRect/>
          </a:stretch>
        </p:blipFill>
        <p:spPr>
          <a:xfrm>
            <a:off x="285721" y="357166"/>
            <a:ext cx="8572560" cy="621510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369332"/>
            <a:ext cx="9652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     1945 год. США (Университет Пенсильвании). Разработка         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             электронного компьютера </a:t>
            </a:r>
            <a:r>
              <a:rPr lang="en-US" sz="2400" dirty="0" smtClean="0">
                <a:solidFill>
                  <a:schemeClr val="bg1"/>
                </a:solidFill>
              </a:rPr>
              <a:t>ENIAC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       1946 год. СССР (Киевский институт электротехники). Создание МЭВМ и БЭВМ.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643050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     1965 год. Институт кибернетики под руководством академика Виктора Михайловича Глушкова создаёт прототип всемирной паутины на базе персонального компьютера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«МИР-1»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1969 год. США. В военных целях создается первая в       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  мире компьютерная сеть </a:t>
            </a:r>
            <a:r>
              <a:rPr lang="ru-RU" sz="2400" dirty="0" err="1" smtClean="0">
                <a:solidFill>
                  <a:schemeClr val="bg1"/>
                </a:solidFill>
              </a:rPr>
              <a:t>Apranet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                        после которой   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советский проект Единой Сети был закрыт.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4429132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  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1990-е года. Интернет объединил в себе большинство существовавших тогда сетей. Происходит активное развитие и совершенствование программно-аппаратных средств для его использования.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358050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оглавлению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572</TotalTime>
  <Words>590</Words>
  <Application>Microsoft Office PowerPoint</Application>
  <PresentationFormat>Экран (4:3)</PresentationFormat>
  <Paragraphs>144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90</cp:revision>
  <dcterms:modified xsi:type="dcterms:W3CDTF">2016-06-30T12:57:34Z</dcterms:modified>
</cp:coreProperties>
</file>